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289" r:id="rId3"/>
    <p:sldId id="292" r:id="rId4"/>
    <p:sldId id="294" r:id="rId5"/>
    <p:sldId id="293" r:id="rId6"/>
    <p:sldId id="310" r:id="rId7"/>
    <p:sldId id="295" r:id="rId8"/>
    <p:sldId id="296" r:id="rId9"/>
    <p:sldId id="298" r:id="rId10"/>
    <p:sldId id="299" r:id="rId11"/>
    <p:sldId id="300" r:id="rId12"/>
    <p:sldId id="301" r:id="rId13"/>
    <p:sldId id="302" r:id="rId14"/>
    <p:sldId id="290" r:id="rId15"/>
    <p:sldId id="303" r:id="rId16"/>
    <p:sldId id="304" r:id="rId17"/>
    <p:sldId id="305" r:id="rId18"/>
    <p:sldId id="308" r:id="rId19"/>
    <p:sldId id="309" r:id="rId20"/>
    <p:sldId id="29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4B28EC-AB62-4CC7-9C0D-B18A76B94DD3}">
          <p14:sldIdLst>
            <p14:sldId id="287"/>
          </p14:sldIdLst>
        </p14:section>
        <p14:section name="Раздел без заголовка" id="{7E989B6E-A8E9-4A73-B109-CC593F6989F5}">
          <p14:sldIdLst>
            <p14:sldId id="289"/>
          </p14:sldIdLst>
        </p14:section>
        <p14:section name="Раздел без заголовка" id="{90E4A5E0-C672-457D-A1F3-5B6F17B9DA5C}">
          <p14:sldIdLst>
            <p14:sldId id="292"/>
          </p14:sldIdLst>
        </p14:section>
        <p14:section name="Раздел без заголовка" id="{74807FE7-4BBD-4017-A6E4-13C427522FF0}">
          <p14:sldIdLst>
            <p14:sldId id="294"/>
          </p14:sldIdLst>
        </p14:section>
        <p14:section name="Раздел без заголовка" id="{8DFAE492-E27A-4E83-B07F-E6622C88E3CA}">
          <p14:sldIdLst>
            <p14:sldId id="293"/>
          </p14:sldIdLst>
        </p14:section>
        <p14:section name="Раздел без заголовка" id="{9143E2ED-A203-4C93-98D3-C8DF9F1516BF}">
          <p14:sldIdLst>
            <p14:sldId id="310"/>
          </p14:sldIdLst>
        </p14:section>
        <p14:section name="Раздел без заголовка" id="{4424FABE-0B5E-4674-87B1-442E0F62BE8B}">
          <p14:sldIdLst>
            <p14:sldId id="295"/>
          </p14:sldIdLst>
        </p14:section>
        <p14:section name="Раздел без заголовка" id="{1A091221-C4BF-475E-A1F6-4BD933C0BDA8}">
          <p14:sldIdLst>
            <p14:sldId id="296"/>
          </p14:sldIdLst>
        </p14:section>
        <p14:section name="Раздел без заголовка" id="{1E9C8B8A-29DD-43C6-9285-856AE90C25FC}">
          <p14:sldIdLst>
            <p14:sldId id="298"/>
          </p14:sldIdLst>
        </p14:section>
        <p14:section name="Раздел без заголовка" id="{03FA7091-4F68-4B51-9B11-2D8831556577}">
          <p14:sldIdLst>
            <p14:sldId id="299"/>
          </p14:sldIdLst>
        </p14:section>
        <p14:section name="Раздел без заголовка" id="{58F51020-CE2E-43E5-B93C-495790B76FE1}">
          <p14:sldIdLst>
            <p14:sldId id="300"/>
          </p14:sldIdLst>
        </p14:section>
        <p14:section name="Раздел без заголовка" id="{D922387C-989B-4CCA-8359-F6E878257340}">
          <p14:sldIdLst>
            <p14:sldId id="301"/>
          </p14:sldIdLst>
        </p14:section>
        <p14:section name="Раздел без заголовка" id="{C71B7087-B045-4A7C-ACEC-5DC38E4B9091}">
          <p14:sldIdLst>
            <p14:sldId id="302"/>
          </p14:sldIdLst>
        </p14:section>
        <p14:section name="Раздел без заголовка" id="{2F3C9A03-0B54-4797-8DF5-F01E571E8F3D}">
          <p14:sldIdLst>
            <p14:sldId id="290"/>
          </p14:sldIdLst>
        </p14:section>
        <p14:section name="Раздел без заголовка" id="{7AF95B06-83F1-4F0C-9C62-183785CAA37A}">
          <p14:sldIdLst>
            <p14:sldId id="303"/>
          </p14:sldIdLst>
        </p14:section>
        <p14:section name="Раздел без заголовка" id="{43676BB9-B7CF-4013-8A92-8F939387E0A9}">
          <p14:sldIdLst>
            <p14:sldId id="304"/>
          </p14:sldIdLst>
        </p14:section>
        <p14:section name="Раздел без заголовка" id="{5695A552-4D78-4A76-8DE7-C0EFFAAD1BF6}">
          <p14:sldIdLst>
            <p14:sldId id="305"/>
          </p14:sldIdLst>
        </p14:section>
        <p14:section name="Раздел без заголовка" id="{F3F1CD12-5397-4DFE-82AC-B1165DB5AC2B}">
          <p14:sldIdLst>
            <p14:sldId id="308"/>
          </p14:sldIdLst>
        </p14:section>
        <p14:section name="Раздел без заголовка" id="{F7653C2F-8640-44A4-8E00-09DA4E0684B3}">
          <p14:sldIdLst>
            <p14:sldId id="309"/>
          </p14:sldIdLst>
        </p14:section>
        <p14:section name="Раздел без заголовка" id="{219EDAF7-5F40-489C-B773-2001ED5B4866}">
          <p14:sldIdLst>
            <p14:sldId id="291"/>
          </p14:sldIdLst>
        </p14:section>
        <p14:section name="Раздел без заголовка" id="{0ED049EC-3AF6-48F0-BC29-69BC77518762}">
          <p14:sldIdLst>
            <p14:sldId id="273"/>
          </p14:sldIdLst>
        </p14:section>
        <p14:section name="Раздел без заголовка" id="{56B554CA-FC06-4C05-B254-7C141208F965}">
          <p14:sldIdLst>
            <p14:sldId id="274"/>
          </p14:sldIdLst>
        </p14:section>
        <p14:section name="Раздел без заголовка" id="{1D6DBE79-F246-4D9B-A0CD-7771B0F18699}">
          <p14:sldIdLst>
            <p14:sldId id="275"/>
          </p14:sldIdLst>
        </p14:section>
        <p14:section name="Раздел без заголовка" id="{78A358D1-4C66-4773-890C-3127AFF503D0}">
          <p14:sldIdLst>
            <p14:sldId id="276"/>
          </p14:sldIdLst>
        </p14:section>
        <p14:section name="Раздел без заголовка" id="{4BD804B7-34A6-47C6-92D8-E75A08E1B45A}">
          <p14:sldIdLst>
            <p14:sldId id="277"/>
          </p14:sldIdLst>
        </p14:section>
        <p14:section name="Раздел без заголовка" id="{6483C1A5-CE12-4BC0-8A3A-0FDBC77E8187}">
          <p14:sldIdLst>
            <p14:sldId id="278"/>
          </p14:sldIdLst>
        </p14:section>
        <p14:section name="Раздел без заголовка" id="{B27F702E-3827-421C-AB45-5C5C51B9700F}">
          <p14:sldIdLst>
            <p14:sldId id="279"/>
          </p14:sldIdLst>
        </p14:section>
        <p14:section name="Раздел без заголовка" id="{5E9C6251-2822-4765-B04C-42498A47AEFF}">
          <p14:sldIdLst>
            <p14:sldId id="280"/>
          </p14:sldIdLst>
        </p14:section>
        <p14:section name="Раздел без заголовка" id="{675E971F-D7DF-42A6-830B-E8A78557EE9C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E0"/>
    <a:srgbClr val="455A64"/>
    <a:srgbClr val="DDD6C1"/>
    <a:srgbClr val="0288D1"/>
    <a:srgbClr val="FDF6DF"/>
    <a:srgbClr val="00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165" autoAdjust="0"/>
  </p:normalViewPr>
  <p:slideViewPr>
    <p:cSldViewPr snapToGrid="0" snapToObjects="1">
      <p:cViewPr>
        <p:scale>
          <a:sx n="66" d="100"/>
          <a:sy n="66" d="100"/>
        </p:scale>
        <p:origin x="1224" y="2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46" d="100"/>
          <a:sy n="46" d="100"/>
        </p:scale>
        <p:origin x="34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47B9E5-D8C9-4800-ACB9-0FCE54EA40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8DB36-4FE9-4B40-B11F-8713260B1B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EC42D-95B6-4B49-893B-1A1D2C7FAB43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4FBDA3-3ABE-4474-BE66-0AA8FDC397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CFAA49-A90A-415E-8BB4-0328D1E9A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CB7AA-6C65-4F68-8F9C-3FF6ADB91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23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4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BASH достиг такой популярности, </a:t>
            </a:r>
            <a:r>
              <a:rPr lang="ru-RU" dirty="0" err="1"/>
              <a:t>томушт</a:t>
            </a:r>
            <a:r>
              <a:rPr lang="ru-RU" dirty="0"/>
              <a:t> стал стандартной командной оболочкой </a:t>
            </a:r>
            <a:r>
              <a:rPr lang="ru-RU" dirty="0" err="1"/>
              <a:t>de</a:t>
            </a:r>
            <a:r>
              <a:rPr lang="ru-RU" dirty="0"/>
              <a:t> </a:t>
            </a:r>
            <a:r>
              <a:rPr lang="ru-RU" dirty="0" err="1"/>
              <a:t>facto</a:t>
            </a:r>
            <a:r>
              <a:rPr lang="ru-RU" dirty="0"/>
              <a:t> для многих разновидностей UNIX. </a:t>
            </a:r>
          </a:p>
        </p:txBody>
      </p:sp>
    </p:spTree>
    <p:extLst>
      <p:ext uri="{BB962C8B-B14F-4D97-AF65-F5344CB8AC3E}">
        <p14:creationId xmlns:p14="http://schemas.microsoft.com/office/powerpoint/2010/main" val="341049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2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7D0CDF63-B2D3-4C8A-A533-BA84F7B35A0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F925ED-24C0-49AB-B0B7-26C550662DFC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86A88DD-E844-470E-8320-B60127B95EFB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7B16CAD-0092-4528-BC96-DFBFEA63335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7D0CDF63-B2D3-4C8A-A533-BA84F7B35A0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F925ED-24C0-49AB-B0B7-26C550662DFC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86A88DD-E844-470E-8320-B60127B95EFB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7B16CAD-0092-4528-BC96-DFBFEA63335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5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1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601051681"/>
                  </p:ext>
                </p:extLst>
              </p:nvPr>
            </p:nvGraphicFramePr>
            <p:xfrm>
              <a:off x="935421" y="-11386"/>
              <a:ext cx="10304078" cy="6869386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-11386"/>
                <a:ext cx="10304078" cy="6869386"/>
                <a:chOff x="935421" y="-11386"/>
                <a:chExt cx="10304078" cy="6869386"/>
              </a:xfrm>
            </p:grpSpPr>
          </p:grpSp>
        </mc:Fallback>
      </mc:AlternateContent>
      <p:sp>
        <p:nvSpPr>
          <p:cNvPr id="4" name="Объект 3">
            <a:extLst>
              <a:ext uri="{FF2B5EF4-FFF2-40B4-BE49-F238E27FC236}">
                <a16:creationId xmlns:a16="http://schemas.microsoft.com/office/drawing/2014/main" id="{3311B134-C387-4FAD-9648-58AD02F8C9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5038" y="-11113"/>
            <a:ext cx="10304462" cy="68691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Оглавление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25C36D3-7D71-41B2-A78A-DCCDB50132FB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12F249C-A483-4CBC-8318-2981886FF815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23A122E-9379-4B1B-8D89-6242D9058CA2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A5D1AD-937F-4B01-AF69-3D113D2082F0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3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2"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350460264"/>
                  </p:ext>
                </p:extLst>
              </p:nvPr>
            </p:nvGraphicFramePr>
            <p:xfrm>
              <a:off x="935421" y="1460937"/>
              <a:ext cx="10304078" cy="5397063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Интерактивное оглавление 1">
                <a:extLst>
                  <a:ext uri="{FF2B5EF4-FFF2-40B4-BE49-F238E27FC236}">
                    <a16:creationId xmlns:a16="http://schemas.microsoft.com/office/drawing/2014/main" id="{AB91ADCC-DF6C-4910-95E3-2BA3A6F131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3"/>
                <a:chOff x="935421" y="1460937"/>
                <a:chExt cx="10304078" cy="5397063"/>
              </a:xfrm>
            </p:grpSpPr>
          </p:grp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11B98659-0AC5-4008-AD1E-31ED7A239BEC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4B6EDC2-DC69-47D4-949B-B6A9284792B9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F4A09AC-1F98-4383-A35B-E0452BB23DF0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F6B321C-3279-406A-9761-3B6BA9937441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489A1C4E-7D04-4457-A3A3-181C926A5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103" y="308640"/>
            <a:ext cx="11037793" cy="1015663"/>
          </a:xfrm>
          <a:prstGeom prst="rect">
            <a:avLst/>
          </a:prstGeom>
          <a:solidFill>
            <a:srgbClr val="FDF6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marL="0" indent="0" algn="ctr">
              <a:buNone/>
              <a:defRPr lang="ru-RU" sz="6000" b="1" kern="1200" spc="440" baseline="0" dirty="0" smtClean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23" name="Объект 22">
            <a:extLst>
              <a:ext uri="{FF2B5EF4-FFF2-40B4-BE49-F238E27FC236}">
                <a16:creationId xmlns:a16="http://schemas.microsoft.com/office/drawing/2014/main" id="{729C2872-E566-46A2-9A37-C655EA60D31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35420" y="1623527"/>
            <a:ext cx="10303695" cy="51131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145430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536460F-5152-475F-8373-664BA096AF97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97805B5-CC9E-48AA-B576-B114C6822FC2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F924AB3-5035-4670-8553-4AB45157A111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FC5B4A0-B129-4766-BB7D-4C9B21017678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7E6D9AF7-E7AC-4548-888C-26A36B5D2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160" y="703263"/>
            <a:ext cx="11001116" cy="23701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14800" b="1" kern="1200" spc="440" baseline="0" dirty="0" smtClean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Объект 21">
            <a:extLst>
              <a:ext uri="{FF2B5EF4-FFF2-40B4-BE49-F238E27FC236}">
                <a16:creationId xmlns:a16="http://schemas.microsoft.com/office/drawing/2014/main" id="{DA383E2D-3F92-4A5E-AE2E-9E4303D6A99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7160" y="3632200"/>
            <a:ext cx="10997241" cy="2369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14800" b="1" kern="1200" spc="440" baseline="0" dirty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9547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">
    <p:bg>
      <p:bgPr>
        <a:solidFill>
          <a:srgbClr val="FD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2C0C24B8-BFCC-4628-A39D-C7ECCDFD05E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21C6EDF-9DF2-4A63-A39A-6104BA4E5F70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380C220-FA1E-4B42-A680-8661EFF834C8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4614387-2FF3-4020-AD4B-535E6691EC46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FFE5B595-736D-4B9F-BFDC-BC07B03B7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7159" y="758236"/>
            <a:ext cx="11004291" cy="48936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1200" b="1" kern="1200" spc="44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/>
              <a:t>Аааа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88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19">
            <a:extLst>
              <a:ext uri="{FF2B5EF4-FFF2-40B4-BE49-F238E27FC236}">
                <a16:creationId xmlns:a16="http://schemas.microsoft.com/office/drawing/2014/main" id="{DF6D1CA6-E792-48F1-AD54-121B93320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8CC369DA-C5AA-4E80-9CF6-F286E8042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CB62831-B1B4-4890-BC00-C517CDC6C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121" y="1585020"/>
            <a:ext cx="11033760" cy="2040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50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(текст) — это текст, текст.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7F921F-C4F1-4C14-B049-FCF623512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21" y="3604318"/>
            <a:ext cx="11033758" cy="20408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50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(текст) — это текст, текст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83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8BD7677E-8E1E-47C1-9A7F-CCD9FDB41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3055EEDE-9883-44F2-A28B-D6D63CD85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76445059-56A5-4CED-A825-5B90993D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20236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50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картинка">
    <p:bg>
      <p:bgPr>
        <a:solidFill>
          <a:srgbClr val="FD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E28F48A-A4AF-4ABB-B289-B2A0D30E16A4}"/>
              </a:ext>
            </a:extLst>
          </p:cNvPr>
          <p:cNvSpPr/>
          <p:nvPr userDrawn="1"/>
        </p:nvSpPr>
        <p:spPr>
          <a:xfrm>
            <a:off x="-737119" y="4935891"/>
            <a:ext cx="391886" cy="391886"/>
          </a:xfrm>
          <a:prstGeom prst="ellipse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83E802-9135-4BD0-944A-D5E059CB4C1B}"/>
              </a:ext>
            </a:extLst>
          </p:cNvPr>
          <p:cNvSpPr/>
          <p:nvPr userDrawn="1"/>
        </p:nvSpPr>
        <p:spPr>
          <a:xfrm>
            <a:off x="-737119" y="5405531"/>
            <a:ext cx="391886" cy="391886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36485E4-7A2B-4312-A119-B5B7BF8AED8E}"/>
              </a:ext>
            </a:extLst>
          </p:cNvPr>
          <p:cNvSpPr/>
          <p:nvPr userDrawn="1"/>
        </p:nvSpPr>
        <p:spPr>
          <a:xfrm>
            <a:off x="-737119" y="5875171"/>
            <a:ext cx="391886" cy="391886"/>
          </a:xfrm>
          <a:prstGeom prst="ellipse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5EFA1D-DBE5-4EAD-8F9B-11ADCE6C2DDC}"/>
              </a:ext>
            </a:extLst>
          </p:cNvPr>
          <p:cNvSpPr/>
          <p:nvPr userDrawn="1"/>
        </p:nvSpPr>
        <p:spPr>
          <a:xfrm>
            <a:off x="-737119" y="6344811"/>
            <a:ext cx="391886" cy="391886"/>
          </a:xfrm>
          <a:prstGeom prst="ellipse">
            <a:avLst/>
          </a:prstGeom>
          <a:solidFill>
            <a:srgbClr val="DD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Место для изображения из Интернета 18">
            <a:extLst>
              <a:ext uri="{FF2B5EF4-FFF2-40B4-BE49-F238E27FC236}">
                <a16:creationId xmlns:a16="http://schemas.microsoft.com/office/drawing/2014/main" id="{26FEC58E-4D4C-4BCB-AE69-5C7F819408F9}"/>
              </a:ext>
            </a:extLst>
          </p:cNvPr>
          <p:cNvSpPr>
            <a:spLocks noGrp="1"/>
          </p:cNvSpPr>
          <p:nvPr>
            <p:ph type="clipArt" sz="quarter" idx="10"/>
          </p:nvPr>
        </p:nvSpPr>
        <p:spPr>
          <a:xfrm>
            <a:off x="537584" y="1447800"/>
            <a:ext cx="5523491" cy="3879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FCCF8F78-6FCB-4A0A-A98B-ADF3B48CD3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628" y="6344811"/>
            <a:ext cx="2494019" cy="35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800" kern="1200" spc="40" baseline="0" dirty="0">
                <a:solidFill>
                  <a:srgbClr val="455A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ru-RU" dirty="0"/>
              <a:t>Тема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F9430910-77C0-4E58-8449-27EA0C5F0F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1742" y="677435"/>
            <a:ext cx="4911138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ru-RU" sz="3600" b="1" kern="1200" spc="60" baseline="0" dirty="0">
                <a:solidFill>
                  <a:srgbClr val="0288D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id="{76902B83-E77F-4697-933A-C9F1FA1D6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5560" y="1591835"/>
            <a:ext cx="4847320" cy="20236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2000"/>
              </a:lnSpc>
              <a:spcBef>
                <a:spcPct val="20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8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3" r:id="rId4"/>
    <p:sldLayoutId id="2147483651" r:id="rId5"/>
    <p:sldLayoutId id="2147483652" r:id="rId6"/>
    <p:sldLayoutId id="2147483656" r:id="rId7"/>
    <p:sldLayoutId id="2147483650" r:id="rId8"/>
    <p:sldLayoutId id="2147483655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3.png"/><Relationship Id="rId7" Type="http://schemas.openxmlformats.org/officeDocument/2006/relationships/slide" Target="slide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slide" Target="slide19.xml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image" Target="../media/image24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3.xml"/><Relationship Id="rId18" Type="http://schemas.openxmlformats.org/officeDocument/2006/relationships/slide" Target="slide8.xml"/><Relationship Id="rId3" Type="http://schemas.openxmlformats.org/officeDocument/2006/relationships/image" Target="../media/image5.png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7.xml"/><Relationship Id="rId2" Type="http://schemas.openxmlformats.org/officeDocument/2006/relationships/image" Target="../media/image4.png"/><Relationship Id="rId16" Type="http://schemas.openxmlformats.org/officeDocument/2006/relationships/slide" Target="slide6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slide" Target="slide5.xml"/><Relationship Id="rId23" Type="http://schemas.openxmlformats.org/officeDocument/2006/relationships/slide" Target="slide13.xml"/><Relationship Id="rId10" Type="http://schemas.openxmlformats.org/officeDocument/2006/relationships/image" Target="../media/image12.png"/><Relationship Id="rId19" Type="http://schemas.openxmlformats.org/officeDocument/2006/relationships/slide" Target="slide9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slide" Target="slide4.xml"/><Relationship Id="rId22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4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23.xml"/><Relationship Id="rId17" Type="http://schemas.openxmlformats.org/officeDocument/2006/relationships/slide" Target="slide28.xml"/><Relationship Id="rId2" Type="http://schemas.openxmlformats.org/officeDocument/2006/relationships/image" Target="../media/image27.png"/><Relationship Id="rId16" Type="http://schemas.openxmlformats.org/officeDocument/2006/relationships/slide" Target="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slide" Target="slide22.xml"/><Relationship Id="rId5" Type="http://schemas.openxmlformats.org/officeDocument/2006/relationships/image" Target="../media/image30.png"/><Relationship Id="rId15" Type="http://schemas.openxmlformats.org/officeDocument/2006/relationships/slide" Target="slide26.xml"/><Relationship Id="rId10" Type="http://schemas.openxmlformats.org/officeDocument/2006/relationships/slide" Target="slide2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1612175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powerpoint/2016/summaryzoom">
                <psuz:summaryZm>
                  <psuz:summaryZmObj sectionId="{7E989B6E-A8E9-4A73-B109-CC593F6989F5}">
                    <psuz:zmPr id="{FC4B0B97-B3E0-44C2-B73E-9B9128902694}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6730" y="24003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3C9A03-0B54-4797-8DF5-F01E571E8F3D}">
                    <psuz:zmPr id="{09A53481-BB7D-4EC9-BA04-9000E7A787B0}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98870" y="24003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19EDAF7-5F40-489C-B773-2001ED5B4866}">
                    <psuz:zmPr id="{D0B592D4-A9C4-402F-8E10-92176EB93724}" transitionDur="7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6730" y="353187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Интерактивное оглавление 2">
                <a:extLst>
                  <a:ext uri="{FF2B5EF4-FFF2-40B4-BE49-F238E27FC236}">
                    <a16:creationId xmlns:a16="http://schemas.microsoft.com/office/drawing/2014/main" id="{B74095E6-3FCA-4AF4-94C6-CF853EC21D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pic>
              <p:nvPicPr>
                <p:cNvPr id="2" name="Рисунок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6731" y="24003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871" y="24003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Рисунок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6731" y="353187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90688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1EAEBB0-96AB-441E-A3CA-90399E4254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1F0E11-8E35-40F9-9D27-63A709FEE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Особенность названий команд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10EBF9-0B7A-4BA0-97B0-055C682A8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3941528"/>
          </a:xfrm>
        </p:spPr>
        <p:txBody>
          <a:bodyPr/>
          <a:lstStyle/>
          <a:p>
            <a:r>
              <a:rPr lang="ru-RU" b="1" dirty="0"/>
              <a:t>Регистр важен как для команд, так и для названий файлов!</a:t>
            </a:r>
            <a:r>
              <a:rPr lang="en-US" b="1" dirty="0"/>
              <a:t> </a:t>
            </a:r>
          </a:p>
          <a:p>
            <a:r>
              <a:rPr lang="ru-RU" sz="1800" dirty="0"/>
              <a:t>(В файловых системах семейства Unix и языках программирования семейства Си)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</a:t>
            </a:r>
            <a:r>
              <a:rPr lang="ru-RU" dirty="0"/>
              <a:t> ≠ Cp ≠ CP ≠ </a:t>
            </a:r>
            <a:r>
              <a:rPr lang="ru-RU" dirty="0" err="1"/>
              <a:t>cP</a:t>
            </a:r>
            <a:endParaRPr lang="ru-RU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ru-RU" dirty="0"/>
              <a:t> ≠ </a:t>
            </a:r>
            <a:r>
              <a:rPr lang="ru-RU" dirty="0" err="1"/>
              <a:t>mKdir</a:t>
            </a:r>
            <a:r>
              <a:rPr lang="ru-RU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T01D01</a:t>
            </a:r>
            <a:r>
              <a:rPr lang="ru-RU" dirty="0"/>
              <a:t> ≠ </a:t>
            </a:r>
            <a:r>
              <a:rPr lang="en-US" dirty="0"/>
              <a:t>t01d01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printf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≠ </a:t>
            </a:r>
            <a:r>
              <a:rPr lang="en-US" dirty="0" err="1"/>
              <a:t>Printf</a:t>
            </a:r>
            <a:r>
              <a:rPr lang="en-US" dirty="0"/>
              <a:t>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55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5A62C07-891B-4071-BF52-AD1B4B961B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41469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7E9F8D-DF37-43A6-B2C3-A6508F728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Просмотр и редактирование </a:t>
            </a:r>
            <a:r>
              <a:rPr lang="ru-RU" dirty="0">
                <a:solidFill>
                  <a:srgbClr val="455A64"/>
                </a:solidFill>
              </a:rPr>
              <a:t>файлов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60D35-0A5A-4693-8AF3-96818ABB9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2796856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cat</a:t>
            </a:r>
            <a:r>
              <a:rPr lang="ru-RU" dirty="0"/>
              <a:t> (</a:t>
            </a:r>
            <a:r>
              <a:rPr lang="ru-RU" dirty="0" err="1"/>
              <a:t>concatenate</a:t>
            </a:r>
            <a:r>
              <a:rPr lang="ru-RU" dirty="0"/>
              <a:t>) отображает </a:t>
            </a:r>
            <a:r>
              <a:rPr lang="ru-RU" b="1" dirty="0"/>
              <a:t>содержимое файла</a:t>
            </a:r>
            <a:r>
              <a:rPr lang="ru-RU" dirty="0"/>
              <a:t>, например: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cat file1.txt</a:t>
            </a:r>
            <a:r>
              <a:rPr lang="ru-RU" dirty="0"/>
              <a:t>.</a:t>
            </a:r>
          </a:p>
          <a:p>
            <a:endParaRPr lang="ru-RU" dirty="0"/>
          </a:p>
          <a:p>
            <a:pPr>
              <a:lnSpc>
                <a:spcPct val="112000"/>
              </a:lnSpc>
            </a:pPr>
            <a:r>
              <a:rPr lang="ru-RU" dirty="0"/>
              <a:t>Команды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nano</a:t>
            </a:r>
            <a:r>
              <a:rPr lang="ru-RU" dirty="0"/>
              <a:t> или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vi</a:t>
            </a:r>
            <a:r>
              <a:rPr lang="ru-RU" dirty="0"/>
              <a:t> - это </a:t>
            </a:r>
            <a:r>
              <a:rPr lang="ru-RU" b="1" dirty="0"/>
              <a:t>текстовые редакторы</a:t>
            </a:r>
            <a:r>
              <a:rPr lang="ru-RU" dirty="0"/>
              <a:t> для редактирования файлов, например: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nano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file1.txt </a:t>
            </a:r>
            <a:r>
              <a:rPr lang="ru-RU" b="1" dirty="0"/>
              <a:t>откроет</a:t>
            </a:r>
            <a:r>
              <a:rPr lang="ru-RU" dirty="0"/>
              <a:t> документ, или создаст при отсутствии.</a:t>
            </a:r>
          </a:p>
        </p:txBody>
      </p:sp>
    </p:spTree>
    <p:extLst>
      <p:ext uri="{BB962C8B-B14F-4D97-AF65-F5344CB8AC3E}">
        <p14:creationId xmlns:p14="http://schemas.microsoft.com/office/powerpoint/2010/main" val="235529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0EE10D3-A116-4B27-92F5-43DFF6076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i="1" dirty="0"/>
              <a:t>Приколы</a:t>
            </a:r>
            <a:r>
              <a:rPr lang="ru-RU" dirty="0"/>
              <a:t> в </a:t>
            </a:r>
            <a:r>
              <a:rPr lang="ru-RU" dirty="0">
                <a:solidFill>
                  <a:srgbClr val="455A64"/>
                </a:solidFill>
              </a:rPr>
              <a:t>терминале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D8ED3A-7655-4838-A19D-B2CD295FE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751237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effectLst/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Tab</a:t>
            </a:r>
            <a:r>
              <a:rPr lang="ru-RU" dirty="0">
                <a:solidFill>
                  <a:schemeClr val="tx1"/>
                </a:solidFill>
                <a:effectLst/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↹</a:t>
            </a:r>
            <a:r>
              <a:rPr lang="ru-RU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</a:t>
            </a:r>
            <a:r>
              <a:rPr lang="ru-RU" b="0" dirty="0" err="1">
                <a:solidFill>
                  <a:schemeClr val="tx1"/>
                </a:solidFill>
                <a:effectLst/>
              </a:rPr>
              <a:t>автодополнение</a:t>
            </a:r>
            <a:r>
              <a:rPr lang="ru-RU" b="0" dirty="0">
                <a:solidFill>
                  <a:schemeClr val="tx1"/>
                </a:solidFill>
                <a:effectLst/>
              </a:rPr>
              <a:t> строки за курсором.</a:t>
            </a:r>
          </a:p>
          <a:p>
            <a:r>
              <a:rPr lang="ru-RU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CTRL + L</a:t>
            </a:r>
            <a:r>
              <a:rPr lang="ru-RU" dirty="0">
                <a:solidFill>
                  <a:schemeClr val="tx1"/>
                </a:solidFill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очистить окно терминала (</a:t>
            </a:r>
            <a:r>
              <a:rPr lang="ru-RU" b="0" i="1" dirty="0" err="1">
                <a:solidFill>
                  <a:schemeClr val="tx1"/>
                </a:solidFill>
                <a:effectLst/>
              </a:rPr>
              <a:t>clear</a:t>
            </a:r>
            <a:r>
              <a:rPr lang="ru-RU" b="0" dirty="0">
                <a:solidFill>
                  <a:schemeClr val="tx1"/>
                </a:solidFill>
                <a:effectLst/>
              </a:rPr>
              <a:t>). Скрывает ранее  выведенный текст в терминале.</a:t>
            </a:r>
          </a:p>
          <a:p>
            <a:br>
              <a:rPr lang="ru-RU" b="0" dirty="0">
                <a:solidFill>
                  <a:schemeClr val="tx1"/>
                </a:solidFill>
                <a:effectLst/>
              </a:rPr>
            </a:br>
            <a:r>
              <a:rPr lang="ru-RU" b="1" dirty="0">
                <a:solidFill>
                  <a:schemeClr val="tx1"/>
                </a:solidFill>
                <a:effectLst/>
              </a:rPr>
              <a:t>Переход по истории введённых команд.</a:t>
            </a:r>
            <a:endParaRPr lang="ru-RU" b="0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предыдущая введённая команда. Назад в историю командной строки.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↓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— перемещается по истории в обратном направлении. Вперёд в историю командной строки.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23A850D2-FE2D-4889-8D8C-26A449F67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850" y="6345238"/>
            <a:ext cx="2441575" cy="3556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5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78438A8-1CA8-4A84-815B-DDE04957C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Шаблоны подстановки (</a:t>
            </a:r>
            <a:r>
              <a:rPr lang="en-US" dirty="0">
                <a:solidFill>
                  <a:srgbClr val="455A64"/>
                </a:solidFill>
              </a:rPr>
              <a:t>wildcard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52E9A3-67AC-4B5A-BFB9-11FEB1AB13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505785"/>
          </a:xfrm>
        </p:spPr>
        <p:txBody>
          <a:bodyPr/>
          <a:lstStyle/>
          <a:p>
            <a:r>
              <a:rPr lang="ru-RU" dirty="0">
                <a:ea typeface="Roboto" panose="02000000000000000000" pitchFamily="2" charset="0"/>
              </a:rPr>
              <a:t>Встретив в командной строке </a:t>
            </a:r>
            <a:r>
              <a:rPr lang="ru-RU" i="1" dirty="0">
                <a:ea typeface="Roboto" panose="02000000000000000000" pitchFamily="2" charset="0"/>
              </a:rPr>
              <a:t>шаблон</a:t>
            </a:r>
            <a:r>
              <a:rPr lang="ru-RU" dirty="0">
                <a:ea typeface="Roboto" panose="02000000000000000000" pitchFamily="2" charset="0"/>
              </a:rPr>
              <a:t>,  интерпретатор заменяет его списком из всех имён файлов, соответствующих шаблону.</a:t>
            </a:r>
          </a:p>
          <a:p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произвольная цепочка символов (в том числе ∅);</a:t>
            </a:r>
          </a:p>
          <a:p>
            <a:r>
              <a:rPr lang="ru-RU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ru-RU" sz="2000" dirty="0"/>
              <a:t> — один одиночный символ;</a:t>
            </a:r>
          </a:p>
          <a:p>
            <a:r>
              <a:rPr lang="ru-RU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{ }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000" dirty="0"/>
              <a:t>— создания списков элементов или генерации строк с определенными вариациями.</a:t>
            </a:r>
          </a:p>
          <a:p>
            <a:endParaRPr lang="ru-RU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 *.txt backup/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dirty="0"/>
              <a:t> </a:t>
            </a:r>
            <a:r>
              <a:rPr lang="ru-RU" dirty="0"/>
              <a:t>скопирует все файлы с суффиксом .</a:t>
            </a:r>
            <a:r>
              <a:rPr lang="en-US" dirty="0"/>
              <a:t>txt </a:t>
            </a:r>
            <a:r>
              <a:rPr lang="ru-RU" dirty="0"/>
              <a:t>в директорию </a:t>
            </a:r>
            <a:r>
              <a:rPr lang="en-US" dirty="0"/>
              <a:t>backup.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file{1,2}.txt destination/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000" dirty="0"/>
              <a:t> </a:t>
            </a:r>
            <a:r>
              <a:rPr lang="ru-RU" sz="2000" dirty="0"/>
              <a:t>переместит файлы </a:t>
            </a:r>
            <a:r>
              <a:rPr lang="en-US" sz="2000" dirty="0"/>
              <a:t>file1.txt </a:t>
            </a:r>
            <a:r>
              <a:rPr lang="ru-RU" sz="2000" dirty="0"/>
              <a:t>и </a:t>
            </a:r>
            <a:r>
              <a:rPr lang="en-US" sz="2000" dirty="0"/>
              <a:t>file2.txt </a:t>
            </a:r>
            <a:r>
              <a:rPr lang="ru-RU" sz="2000" dirty="0"/>
              <a:t>в директорию </a:t>
            </a:r>
            <a:r>
              <a:rPr lang="en-US" sz="2000" dirty="0"/>
              <a:t>destination.</a:t>
            </a:r>
            <a:endParaRPr lang="ru-RU" sz="2000" dirty="0">
              <a:highlight>
                <a:srgbClr val="DDD6C1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{</a:t>
            </a:r>
            <a:r>
              <a:rPr lang="en-US" sz="20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images,documents,media</a:t>
            </a: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000" dirty="0"/>
              <a:t> </a:t>
            </a:r>
            <a:r>
              <a:rPr lang="ru-RU" sz="2000" dirty="0"/>
              <a:t>создаст три директории: </a:t>
            </a:r>
            <a:r>
              <a:rPr lang="en-US" sz="2000" dirty="0"/>
              <a:t>images, documents </a:t>
            </a:r>
            <a:r>
              <a:rPr lang="ru-RU" sz="2000" dirty="0"/>
              <a:t>и </a:t>
            </a:r>
            <a:r>
              <a:rPr lang="en-US" sz="2000" dirty="0"/>
              <a:t>media.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???*</a:t>
            </a:r>
            <a:r>
              <a:rPr lang="en-US" sz="2000" dirty="0"/>
              <a:t>: </a:t>
            </a:r>
            <a:r>
              <a:rPr lang="ru-RU" sz="2000" dirty="0"/>
              <a:t>имена состоящий не менее чем из 3-х символов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C781D1A6-5AE4-4277-9E21-15DE4D845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850" y="6345238"/>
            <a:ext cx="2441575" cy="3556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69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55A64"/>
                </a:solidFill>
              </a:rPr>
              <a:t>Git</a:t>
            </a:r>
            <a:r>
              <a:rPr lang="en-US" dirty="0"/>
              <a:t> </a:t>
            </a:r>
            <a:r>
              <a:rPr lang="ru-RU" dirty="0"/>
              <a:t>и репозиторий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412635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7AF95B06-83F1-4F0C-9C62-183785CAA37A}">
                    <psuz:zmPr id="{29B4CB80-9ECD-4AA0-8AC4-B3D94AD0CAF0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3676BB9-B7CF-4013-8A92-8F939387E0A9}">
                    <psuz:zmPr id="{5ACAB67F-878A-4E47-BAEE-C05347D7BF16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95A552-4D78-4A76-8DE7-C0EFFAAD1BF6}">
                    <psuz:zmPr id="{F0AF2BF7-0B84-4CC7-8196-91471801A3B4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13571" y="901757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3F1CD12-5397-4DFE-82AC-B1165DB5AC2B}">
                    <psuz:zmPr id="{65D3D2BB-1A75-4813-92E8-36A8BCF0A3D3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283" y="2756491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7653C2F-8640-44A4-8E00-09DA4E0684B3}">
                    <psuz:zmPr id="{C6EFDEE2-6127-4901-8696-845235A15C8E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6427" y="2756491"/>
                          <a:ext cx="3091223" cy="17388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34704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1848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Рисунок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8992" y="2362694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Рисунок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4704" y="4217428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Рисунок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848" y="4217428"/>
                  <a:ext cx="3091223" cy="17388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251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Локальный </a:t>
            </a:r>
            <a:r>
              <a:rPr lang="en-US" dirty="0">
                <a:solidFill>
                  <a:srgbClr val="455A64"/>
                </a:solidFill>
              </a:rPr>
              <a:t>git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166462"/>
          </a:xfrm>
        </p:spPr>
        <p:txBody>
          <a:bodyPr/>
          <a:lstStyle/>
          <a:p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/>
              <a:t> — это система контроля версий</a:t>
            </a:r>
            <a:r>
              <a:rPr lang="en-US" dirty="0"/>
              <a:t> </a:t>
            </a:r>
            <a:r>
              <a:rPr lang="ru-RU" dirty="0"/>
              <a:t>файлов. Позволяет отслеживать изменения в файлах, совместно работать над проектами и восстанавливать предыдущие версии. Она широко используется в разработке программного обеспечения.</a:t>
            </a:r>
          </a:p>
          <a:p>
            <a:endParaRPr lang="ru-RU" dirty="0"/>
          </a:p>
          <a:p>
            <a:r>
              <a:rPr lang="ru-RU" dirty="0" err="1"/>
              <a:t>Git</a:t>
            </a:r>
            <a:r>
              <a:rPr lang="ru-RU" dirty="0"/>
              <a:t> работает </a:t>
            </a:r>
            <a:r>
              <a:rPr lang="ru-RU" b="1" dirty="0"/>
              <a:t>локально</a:t>
            </a:r>
            <a:r>
              <a:rPr lang="ru-RU" dirty="0"/>
              <a:t> на вашем компьютере. У него есть три основных состояния: рабочая директория, </a:t>
            </a:r>
            <a:r>
              <a:rPr lang="en-US" dirty="0"/>
              <a:t>staging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и репозиторий. Вы добавляете изменения в </a:t>
            </a:r>
            <a:r>
              <a:rPr lang="en-US" dirty="0"/>
              <a:t>«staging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en-US" dirty="0"/>
              <a:t>»</a:t>
            </a:r>
            <a:r>
              <a:rPr lang="ru-RU" dirty="0"/>
              <a:t>, а затем фиксируете их в репозитории с помощью коммитов.</a:t>
            </a:r>
          </a:p>
        </p:txBody>
      </p:sp>
    </p:spTree>
    <p:extLst>
      <p:ext uri="{BB962C8B-B14F-4D97-AF65-F5344CB8AC3E}">
        <p14:creationId xmlns:p14="http://schemas.microsoft.com/office/powerpoint/2010/main" val="405516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120" y="677435"/>
            <a:ext cx="11033760" cy="646331"/>
          </a:xfrm>
        </p:spPr>
        <p:txBody>
          <a:bodyPr/>
          <a:lstStyle/>
          <a:p>
            <a:r>
              <a:rPr lang="ru-RU" dirty="0"/>
              <a:t>Службы </a:t>
            </a:r>
            <a:r>
              <a:rPr lang="en-US" dirty="0"/>
              <a:t>git-</a:t>
            </a:r>
            <a:r>
              <a:rPr lang="ru-RU" dirty="0"/>
              <a:t>хостинга</a:t>
            </a:r>
            <a:r>
              <a:rPr lang="en-US" dirty="0"/>
              <a:t> (</a:t>
            </a:r>
            <a:r>
              <a:rPr lang="ru-RU" sz="3200" dirty="0">
                <a:solidFill>
                  <a:srgbClr val="455A64"/>
                </a:solidFill>
              </a:rPr>
              <a:t>удалённые репозитории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2873800"/>
          </a:xfrm>
        </p:spPr>
        <p:txBody>
          <a:bodyPr/>
          <a:lstStyle/>
          <a:p>
            <a:r>
              <a:rPr lang="ru-RU" dirty="0" err="1"/>
              <a:t>Git</a:t>
            </a:r>
            <a:r>
              <a:rPr lang="ru-RU" dirty="0"/>
              <a:t> позволяет сотрудничать удаленно. Удалённые репозитории дают возможность совместно работать над проектом. </a:t>
            </a:r>
          </a:p>
          <a:p>
            <a:r>
              <a:rPr lang="ru-RU" dirty="0"/>
              <a:t>Популярные платформы для хостинга удаленных репозиториев: </a:t>
            </a:r>
            <a:r>
              <a:rPr lang="ru-RU" dirty="0" err="1"/>
              <a:t>GitHub</a:t>
            </a:r>
            <a:r>
              <a:rPr lang="ru-RU" dirty="0"/>
              <a:t>, </a:t>
            </a:r>
            <a:r>
              <a:rPr lang="ru-RU" b="1" dirty="0" err="1"/>
              <a:t>GitLab</a:t>
            </a:r>
            <a:r>
              <a:rPr lang="ru-RU" dirty="0"/>
              <a:t> и </a:t>
            </a:r>
            <a:r>
              <a:rPr lang="ru-RU" dirty="0" err="1"/>
              <a:t>Bitbucket</a:t>
            </a:r>
            <a:r>
              <a:rPr lang="ru-RU" dirty="0"/>
              <a:t>.</a:t>
            </a:r>
          </a:p>
          <a:p>
            <a:r>
              <a:rPr lang="ru-RU" dirty="0"/>
              <a:t>В Школе 21 используется свой онлайн-репозиторий на основе </a:t>
            </a:r>
            <a:r>
              <a:rPr lang="ru-RU" dirty="0" err="1"/>
              <a:t>GitLab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18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Git-</a:t>
            </a:r>
            <a:r>
              <a:rPr lang="ru-RU" dirty="0"/>
              <a:t>команды </a:t>
            </a:r>
            <a:r>
              <a:rPr lang="ru-RU" dirty="0">
                <a:solidFill>
                  <a:srgbClr val="455A64"/>
                </a:solidFill>
              </a:rPr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325992"/>
          </a:xfrm>
        </p:spPr>
        <p:txBody>
          <a:bodyPr/>
          <a:lstStyle/>
          <a:p>
            <a:r>
              <a:rPr lang="ru-RU" b="1" dirty="0">
                <a:ea typeface="Roboto" panose="02000000000000000000" pitchFamily="2" charset="0"/>
              </a:rPr>
              <a:t>Зафиксировать изменения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&lt;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файл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добавление изменений в промежуточную область</a:t>
            </a:r>
            <a:r>
              <a:rPr lang="en-US" dirty="0"/>
              <a:t> (staging area)</a:t>
            </a:r>
            <a:r>
              <a:rPr lang="ru-RU" dirty="0"/>
              <a:t> перед их фиксацией в репозитории.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commit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сохранение изменений в </a:t>
            </a:r>
            <a:r>
              <a:rPr lang="ru-RU" b="1" dirty="0"/>
              <a:t>локальном репозитории</a:t>
            </a:r>
            <a:r>
              <a:rPr lang="ru-RU" dirty="0"/>
              <a:t> (</a:t>
            </a:r>
            <a:r>
              <a:rPr lang="ru-RU" i="1" dirty="0"/>
              <a:t>фиксация</a:t>
            </a:r>
            <a:r>
              <a:rPr lang="ru-RU" dirty="0"/>
              <a:t>).</a:t>
            </a:r>
          </a:p>
          <a:p>
            <a:r>
              <a:rPr lang="ru-RU" b="1" dirty="0">
                <a:ea typeface="Roboto" panose="02000000000000000000" pitchFamily="2" charset="0"/>
              </a:rPr>
              <a:t>Просмотр изменений</a:t>
            </a:r>
            <a:endParaRPr lang="en-US" b="1" dirty="0"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status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/>
              <a:t> проверка состояния репозитория и просмотр того, какие файлы редактировались.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diff</a:t>
            </a:r>
            <a:r>
              <a:rPr lang="ru-RU" dirty="0">
                <a:ea typeface="Roboto" panose="02000000000000000000" pitchFamily="2" charset="0"/>
              </a:rPr>
              <a:t>: просмотреть конкретные изменения в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64505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Git-</a:t>
            </a:r>
            <a:r>
              <a:rPr lang="ru-RU" dirty="0"/>
              <a:t>команды </a:t>
            </a:r>
            <a:r>
              <a:rPr lang="en-US" dirty="0">
                <a:solidFill>
                  <a:srgbClr val="455A64"/>
                </a:solidFill>
              </a:rPr>
              <a:t>2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0AFA4420-B1E8-4B18-937E-3350E7D60EEA}"/>
              </a:ext>
            </a:extLst>
          </p:cNvPr>
          <p:cNvSpPr txBox="1">
            <a:spLocks/>
          </p:cNvSpPr>
          <p:nvPr/>
        </p:nvSpPr>
        <p:spPr>
          <a:xfrm>
            <a:off x="579121" y="1585020"/>
            <a:ext cx="11033760" cy="51539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ea typeface="Roboto" panose="02000000000000000000" pitchFamily="2" charset="0"/>
              </a:rPr>
              <a:t>Ветвление и слияние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branch</a:t>
            </a:r>
            <a:r>
              <a:rPr lang="ru-RU" sz="2200" dirty="0">
                <a:ea typeface="Roboto" panose="02000000000000000000" pitchFamily="2" charset="0"/>
              </a:rPr>
              <a:t>: показать существующие ветки.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checkout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&lt;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переключение между ветками</a:t>
            </a:r>
            <a:r>
              <a:rPr lang="ru-RU" sz="2200" dirty="0"/>
              <a:t> и коммитами. </a:t>
            </a:r>
            <a:endParaRPr lang="en-US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merge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объединение изменений из веток в определённую ветку.</a:t>
            </a:r>
          </a:p>
          <a:p>
            <a:r>
              <a:rPr lang="ru-RU" sz="2200" b="1" dirty="0"/>
              <a:t>Удалённый репозиторий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clone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&lt;ссылка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клонирование удалённого репозитория</a:t>
            </a:r>
            <a:r>
              <a:rPr lang="ru-RU" sz="2200" dirty="0"/>
              <a:t> на ваш </a:t>
            </a:r>
            <a:r>
              <a:rPr lang="ru-RU" sz="2200" b="1" dirty="0"/>
              <a:t>локальный компьютер</a:t>
            </a:r>
            <a:r>
              <a:rPr lang="ru-RU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push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origin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r>
              <a:rPr lang="ru-RU" sz="2200" b="1" dirty="0"/>
              <a:t>отправка изменений</a:t>
            </a:r>
            <a:r>
              <a:rPr lang="ru-RU" sz="2200" dirty="0"/>
              <a:t> из локального репозитория в удаленный репозиторий.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pull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22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origin</a:t>
            </a:r>
            <a:r>
              <a:rPr lang="ru-RU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&lt;ветка</a:t>
            </a:r>
            <a:r>
              <a:rPr lang="en-US" sz="22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200" dirty="0"/>
              <a:t>: </a:t>
            </a:r>
            <a:r>
              <a:rPr lang="ru-RU" sz="2200" b="1" dirty="0"/>
              <a:t>получение изменений</a:t>
            </a:r>
            <a:r>
              <a:rPr lang="ru-RU" sz="2200" dirty="0"/>
              <a:t> из удаленного репозитория в локальный репозиторий.</a:t>
            </a:r>
          </a:p>
          <a:p>
            <a:endParaRPr lang="ru-RU" sz="2200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33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5C4BEF-AE3C-4C1B-BECA-2C0FF8F2D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FA1227-C4E4-4D9E-9231-B5C066AC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ru-RU" dirty="0">
              <a:solidFill>
                <a:srgbClr val="455A64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E95ECB-6CA6-4A45-B6A0-B068B07C0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1" y="1585020"/>
            <a:ext cx="11033760" cy="4760470"/>
          </a:xfrm>
        </p:spPr>
        <p:txBody>
          <a:bodyPr/>
          <a:lstStyle/>
          <a:p>
            <a:r>
              <a:rPr lang="ru-RU" sz="2400" dirty="0"/>
              <a:t>Как сделать</a:t>
            </a:r>
            <a:r>
              <a:rPr lang="en-US" sz="2400" dirty="0"/>
              <a:t> </a:t>
            </a:r>
            <a:r>
              <a:rPr lang="ru-RU" sz="2400" dirty="0"/>
              <a:t>слияние веток (</a:t>
            </a:r>
            <a:r>
              <a:rPr lang="en-US" sz="2400" i="1" dirty="0"/>
              <a:t>merge</a:t>
            </a:r>
            <a:r>
              <a:rPr lang="ru-RU" sz="2400" i="1" dirty="0"/>
              <a:t>)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checkout develop</a:t>
            </a:r>
            <a:r>
              <a:rPr lang="en-US" sz="2400" dirty="0"/>
              <a:t>: </a:t>
            </a:r>
            <a:r>
              <a:rPr lang="ru-RU" sz="2400" dirty="0"/>
              <a:t>перейти на целевую ветку (</a:t>
            </a:r>
            <a:r>
              <a:rPr lang="ru-RU" sz="2400" i="1" dirty="0"/>
              <a:t>цель</a:t>
            </a:r>
            <a:r>
              <a:rPr lang="ru-RU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DDD6C1"/>
                </a:highlight>
              </a:rPr>
              <a:t>git merge </a:t>
            </a:r>
            <a:r>
              <a:rPr lang="en-US" sz="2400" dirty="0" err="1">
                <a:highlight>
                  <a:srgbClr val="DDD6C1"/>
                </a:highlight>
              </a:rPr>
              <a:t>tinydook</a:t>
            </a:r>
            <a:r>
              <a:rPr lang="en-US" sz="2400" dirty="0"/>
              <a:t>: </a:t>
            </a:r>
            <a:r>
              <a:rPr lang="ru-RU" sz="2400" i="1" dirty="0"/>
              <a:t>залить</a:t>
            </a:r>
            <a:r>
              <a:rPr lang="ru-RU" sz="2400" dirty="0"/>
              <a:t> изменения из ветки </a:t>
            </a:r>
            <a:r>
              <a:rPr lang="en-US" sz="2400" dirty="0" err="1"/>
              <a:t>tinydook</a:t>
            </a:r>
            <a:endParaRPr lang="en-US" sz="2400" dirty="0"/>
          </a:p>
          <a:p>
            <a:r>
              <a:rPr lang="ru-RU" sz="2400" dirty="0"/>
              <a:t>в цель (</a:t>
            </a:r>
            <a:r>
              <a:rPr lang="en-US" sz="2400" i="1" dirty="0"/>
              <a:t>develop</a:t>
            </a:r>
            <a:r>
              <a:rPr lang="en-US" sz="2400" dirty="0"/>
              <a:t>).</a:t>
            </a:r>
          </a:p>
          <a:p>
            <a:endParaRPr lang="en-US" sz="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checkout -b &lt;</a:t>
            </a:r>
            <a:r>
              <a:rPr lang="ru-RU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название новой ветки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2400" dirty="0"/>
              <a:t>:</a:t>
            </a:r>
            <a:r>
              <a:rPr lang="ru-RU" sz="2400" dirty="0"/>
              <a:t> создать новую ветку от текущей ветки.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add</a:t>
            </a:r>
            <a:r>
              <a:rPr lang="en-US" sz="2400" dirty="0"/>
              <a:t>: </a:t>
            </a:r>
            <a:r>
              <a:rPr lang="ru-RU" sz="2400" dirty="0"/>
              <a:t>добавить в </a:t>
            </a:r>
            <a:r>
              <a:rPr lang="ru-RU" sz="2400" i="1" dirty="0"/>
              <a:t>индексацию</a:t>
            </a:r>
            <a:r>
              <a:rPr lang="ru-RU" sz="2400" dirty="0"/>
              <a:t> файлы из всех директорий текущей папки.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git commit -m "</a:t>
            </a:r>
            <a:r>
              <a:rPr lang="en-US" sz="24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main.c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 fix div </a:t>
            </a:r>
            <a:r>
              <a:rPr lang="en-US" sz="240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en-US" sz="2400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400" dirty="0"/>
              <a:t>: </a:t>
            </a:r>
            <a:r>
              <a:rPr lang="ru-RU" sz="2400" dirty="0"/>
              <a:t>сделать коммит и записать комментарий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3366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55A64"/>
                </a:solidFill>
              </a:rPr>
              <a:t>Shell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Bash</a:t>
            </a:r>
            <a:endParaRPr lang="ru-RU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7817437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90E4A5E0-C672-457D-A1F3-5B6F17B9DA5C}">
                    <psuz:zmPr id="{3F6B5A3F-8974-4BB6-B236-87DDFBFF0687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4807FE7-4BBD-4017-A6E4-13C427522FF0}">
                    <psuz:zmPr id="{10AB5B90-1AF1-4586-99A9-37FF434CDBD6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FAE492-E27A-4E83-B07F-E6622C88E3CA}">
                    <psuz:zmPr id="{90EF0D07-5FF3-4534-90EF-9BE4B2B38F1F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43E2ED-A203-4C93-98D3-C8DF9F1516BF}">
                    <psuz:zmPr id="{B4E6B875-8286-46CF-9F9F-108F16DA023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867" y="6554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24FABE-0B5E-4674-87B1-442E0F62BE8B}">
                    <psuz:zmPr id="{373B4F0E-1B47-49D9-A63D-0D679347D7EE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A091221-C4BF-475E-A1F6-4BD933C0BDA8}">
                    <psuz:zmPr id="{9A906488-2625-43A1-9B28-D65033B7E4F0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E9C8B8A-29DD-43C6-9285-856AE90C25FC}">
                    <psuz:zmPr id="{B2702EDE-9DA0-44E8-8936-D6ABE3CC4B39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3FA7091-4F68-4B51-9B11-2D8831556577}">
                    <psuz:zmPr id="{7778FC65-91C3-4361-9D75-5346935E242C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867" y="204647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8F51020-CE2E-43E5-B93C-495790B76FE1}">
                    <psuz:zmPr id="{6B3AB792-63D5-4AA4-8BCF-AC7B5A448878}" returnToParent="0" transitionDur="25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4793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22387C-989B-4CCA-8359-F6E878257340}">
                    <psuz:zmPr id="{89F34711-908E-46EB-A963-747B9B5E8661}" returnToParent="0" transitionDur="25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0151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B7087-B045-4A7C-ACEC-5DC38E4B9091}">
                    <psuz:zmPr id="{9FCFCF7C-C021-4BFE-8A04-457711927AE3}" returnToParent="0" transitionDur="25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95509" y="3437526"/>
                          <a:ext cx="2318417" cy="13041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20214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Рисунок 4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5572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Рисунок 6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0930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Рисунок 7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36288" y="21163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Рисунок 8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0214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Рисунок 9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5572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Рисунок 10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0930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Рисунок 11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36288" y="350741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Рисунок 12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0214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Рисунок 13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572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Рисунок 14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0930" y="4898463"/>
                  <a:ext cx="2318417" cy="130410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4549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750BFB4-E95F-438D-949B-EF3913FF4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</a:t>
            </a:r>
            <a:r>
              <a:rPr lang="en-US" dirty="0">
                <a:solidFill>
                  <a:srgbClr val="455A64"/>
                </a:solidFill>
              </a:rPr>
              <a:t>m</a:t>
            </a:r>
            <a:endParaRPr lang="ru-RU" dirty="0">
              <a:solidFill>
                <a:srgbClr val="455A64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6484465"/>
                  </p:ext>
                </p:extLst>
              </p:nvPr>
            </p:nvGraphicFramePr>
            <p:xfrm>
              <a:off x="935421" y="1460937"/>
              <a:ext cx="10304078" cy="5397061"/>
            </p:xfrm>
            <a:graphic>
              <a:graphicData uri="http://schemas.microsoft.com/office/powerpoint/2016/summaryzoom">
                <psuz:summaryZm>
                  <psuz:summaryZmObj sectionId="{0ED049EC-3AF6-48F0-BC29-69BC77518762}">
                    <psuz:zmPr id="{8B5A104E-830E-416D-AFD2-9EECB37C356D}" returnToParent="0" transitionDur="2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6B554CA-FC06-4C05-B254-7C141208F965}">
                    <psuz:zmPr id="{F7CD346C-359A-4C12-BA79-93D3816CD199}" returnToParent="0" transitionDur="2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1D6DBE79-F246-4D9B-A0CD-7771B0F18699}">
                    <psuz:zmPr id="{9EA1DF80-79BF-415B-976F-611456B04AA0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699195" y="161912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8A358D1-4C66-4773-890C-3127AFF503D0}">
                    <psuz:zmPr id="{02A6F2A0-B824-442F-A1CD-56F925D4F975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4BD804B7-34A6-47C6-92D8-E75A08E1B45A}">
                    <psuz:zmPr id="{53BB48DE-8E03-483C-BA03-D7854B1D91F8}" returnToParent="0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6483C1A5-CE12-4BC0-8A3A-0FDBC77E8187}">
                    <psuz:zmPr id="{A1BE1791-AF5E-4463-A003-98EC73CE2D65}" returnToParent="0" transitionDur="2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699195" y="1888971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B27F702E-3827-421C-AB45-5C5C51B9700F}">
                    <psuz:zmPr id="{AB223489-9A7C-4A21-81C4-83100C5E15BF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26451" y="3616030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E9C6251-2822-4765-B04C-42498A47AEFF}">
                    <psuz:zmPr id="{66842401-F83F-4A0E-867D-17BD09162F04}" returnToParent="0" transitionDur="2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2823" y="3616030"/>
                          <a:ext cx="2878431" cy="161911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Интерактивное оглавление 4">
                <a:extLst>
                  <a:ext uri="{FF2B5EF4-FFF2-40B4-BE49-F238E27FC236}">
                    <a16:creationId xmlns:a16="http://schemas.microsoft.com/office/drawing/2014/main" id="{8210FEAA-6AF7-45A3-8A8C-12312C593A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35421" y="1460937"/>
                <a:ext cx="10304078" cy="5397061"/>
                <a:chOff x="935421" y="1460937"/>
                <a:chExt cx="10304078" cy="5397061"/>
              </a:xfrm>
            </p:grpSpPr>
            <p:pic>
              <p:nvPicPr>
                <p:cNvPr id="3" name="Рисунок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61872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4" name="Рисунок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8244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6" name="Рисунок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34616" y="1622849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7" name="Рисунок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1872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8" name="Рисунок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8244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9" name="Рисунок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4616" y="3349908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10" name="Рисунок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1872" y="5076967"/>
                  <a:ext cx="2878431" cy="1619118"/>
                </a:xfrm>
                <a:prstGeom prst="rect">
                  <a:avLst/>
                </a:prstGeom>
              </p:spPr>
            </p:pic>
            <p:pic>
              <p:nvPicPr>
                <p:cNvPr id="11" name="Рисунок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8244" y="5076967"/>
                  <a:ext cx="2878431" cy="1619118"/>
                </a:xfrm>
                <a:prstGeom prst="rect">
                  <a:avLst/>
                </a:prstGeom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9384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9BB97E-BD6B-482D-967D-565DF21CE118}"/>
              </a:ext>
            </a:extLst>
          </p:cNvPr>
          <p:cNvSpPr/>
          <p:nvPr/>
        </p:nvSpPr>
        <p:spPr>
          <a:xfrm>
            <a:off x="0" y="6238240"/>
            <a:ext cx="4551680" cy="619760"/>
          </a:xfrm>
          <a:prstGeom prst="rect">
            <a:avLst/>
          </a:prstGeom>
          <a:solidFill>
            <a:srgbClr val="FD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308274E8-8916-46CB-8594-AEFBC0DB85B4}"/>
              </a:ext>
            </a:extLst>
          </p:cNvPr>
          <p:cNvSpPr txBox="1">
            <a:spLocks/>
          </p:cNvSpPr>
          <p:nvPr/>
        </p:nvSpPr>
        <p:spPr>
          <a:xfrm>
            <a:off x="143289" y="6344811"/>
            <a:ext cx="4408392" cy="355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455A64"/>
                </a:solidFill>
              </a:rPr>
              <a:t>morslomy</a:t>
            </a:r>
            <a:r>
              <a:rPr lang="en-US" sz="1800" dirty="0">
                <a:solidFill>
                  <a:srgbClr val="455A64"/>
                </a:solidFill>
              </a:rPr>
              <a:t> / </a:t>
            </a:r>
            <a:r>
              <a:rPr lang="en-US" sz="1800" dirty="0" err="1">
                <a:solidFill>
                  <a:srgbClr val="455A64"/>
                </a:solidFill>
              </a:rPr>
              <a:t>traviszh</a:t>
            </a:r>
            <a:r>
              <a:rPr lang="en-US" sz="1800" dirty="0">
                <a:solidFill>
                  <a:srgbClr val="455A64"/>
                </a:solidFill>
              </a:rPr>
              <a:t> / </a:t>
            </a:r>
            <a:r>
              <a:rPr lang="en-US" sz="1800" dirty="0" err="1">
                <a:solidFill>
                  <a:srgbClr val="455A64"/>
                </a:solidFill>
              </a:rPr>
              <a:t>wasprein</a:t>
            </a:r>
            <a:r>
              <a:rPr lang="en-US" sz="1800" dirty="0">
                <a:solidFill>
                  <a:srgbClr val="455A64"/>
                </a:solidFill>
              </a:rPr>
              <a:t> / </a:t>
            </a:r>
            <a:r>
              <a:rPr lang="en-US" sz="1800" dirty="0" err="1">
                <a:solidFill>
                  <a:srgbClr val="455A64"/>
                </a:solidFill>
              </a:rPr>
              <a:t>jonnabin</a:t>
            </a:r>
            <a:endParaRPr lang="ru-RU" sz="1800" dirty="0">
              <a:solidFill>
                <a:srgbClr val="455A6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AEBA2-0A2D-4003-A208-427A4A81C8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1408651" cy="355464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23A75-9048-43AE-AB6E-4C109C42E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rgbClr val="455A64"/>
                </a:solidFill>
                <a:effectLst/>
              </a:rPr>
              <a:t>Что такое </a:t>
            </a:r>
            <a:r>
              <a:rPr lang="ru-RU" b="1" dirty="0">
                <a:effectLst/>
              </a:rPr>
              <a:t>командная строк</a:t>
            </a:r>
            <a:r>
              <a:rPr lang="ru-RU" dirty="0"/>
              <a:t>а</a:t>
            </a:r>
            <a:endParaRPr lang="ru-RU" b="0" dirty="0">
              <a:effectLst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A98E35-391E-4E8F-AEFC-77A38DF00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1837165"/>
          </a:xfrm>
        </p:spPr>
        <p:txBody>
          <a:bodyPr/>
          <a:lstStyle/>
          <a:p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Командная строка (</a:t>
            </a:r>
            <a:r>
              <a:rPr lang="ru-RU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оболочка</a:t>
            </a:r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— простой </a:t>
            </a:r>
            <a:r>
              <a:rPr lang="ru-RU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текстовый интерфейс для управления операционной системой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Командную строку обычно можно найти в окне </a:t>
            </a:r>
            <a:r>
              <a:rPr lang="ru-RU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терминала</a:t>
            </a:r>
            <a:r>
              <a:rPr lang="ru-RU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EB0C2C-2BAB-4D54-9187-4170A911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605399"/>
            <a:ext cx="4525701" cy="25423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A012D1-8887-4F55-A1C8-9261ED12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25" y="3252601"/>
            <a:ext cx="4190034" cy="25805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B673C0-0A63-409F-97FB-5CD387F3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679" y="3915364"/>
            <a:ext cx="3484201" cy="26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Место для изображения из Интернета 6">
            <a:extLst>
              <a:ext uri="{FF2B5EF4-FFF2-40B4-BE49-F238E27FC236}">
                <a16:creationId xmlns:a16="http://schemas.microsoft.com/office/drawing/2014/main" id="{D3808D88-66C7-4FAF-A102-B514D83BC420}"/>
              </a:ext>
            </a:extLst>
          </p:cNvPr>
          <p:cNvPicPr>
            <a:picLocks noGrp="1" noChangeAspect="1"/>
          </p:cNvPicPr>
          <p:nvPr>
            <p:ph type="clipArt" sz="quarter" idx="10"/>
          </p:nvPr>
        </p:nvPicPr>
        <p:blipFill>
          <a:blip r:embed="rId2"/>
          <a:stretch>
            <a:fillRect/>
          </a:stretch>
        </p:blipFill>
        <p:spPr>
          <a:xfrm>
            <a:off x="579120" y="1315099"/>
            <a:ext cx="5637845" cy="3788579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46F215D4-6550-46D1-8C81-67B266D6D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628" y="6344811"/>
            <a:ext cx="2483509" cy="355464"/>
          </a:xfrm>
        </p:spPr>
        <p:txBody>
          <a:bodyPr/>
          <a:lstStyle/>
          <a:p>
            <a:r>
              <a:rPr lang="en-US" dirty="0"/>
              <a:t>Shell / Bash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EE69C2-BC8F-46A9-9BA3-8E4168D755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Командная строка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ACBFE3-0B3C-4B98-A531-09328B2C78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5560" y="1591834"/>
            <a:ext cx="4847320" cy="3458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имя компьютера (</a:t>
            </a:r>
            <a:r>
              <a:rPr lang="en-US" dirty="0">
                <a:solidFill>
                  <a:schemeClr val="tx1"/>
                </a:solidFill>
              </a:rPr>
              <a:t>Tom-Mac</a:t>
            </a:r>
            <a:r>
              <a:rPr lang="ru-RU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текущий каталог (~)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имя пользователя (</a:t>
            </a:r>
            <a:r>
              <a:rPr lang="ru-RU" dirty="0" err="1"/>
              <a:t>tnelson</a:t>
            </a:r>
            <a:r>
              <a:rPr lang="ru-RU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приглашение к вводу команды (▮)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~ означает домашний каталог</a:t>
            </a:r>
          </a:p>
        </p:txBody>
      </p:sp>
    </p:spTree>
    <p:extLst>
      <p:ext uri="{BB962C8B-B14F-4D97-AF65-F5344CB8AC3E}">
        <p14:creationId xmlns:p14="http://schemas.microsoft.com/office/powerpoint/2010/main" val="172895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AEBA2-0A2D-4003-A208-427A4A81C8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9" y="6344811"/>
            <a:ext cx="2346874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23A75-9048-43AE-AB6E-4C109C42E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rgbClr val="455A64"/>
                </a:solidFill>
                <a:effectLst/>
              </a:rPr>
              <a:t>Что такое </a:t>
            </a:r>
            <a:r>
              <a:rPr lang="en-US" dirty="0">
                <a:effectLst/>
              </a:rPr>
              <a:t>Bash</a:t>
            </a:r>
            <a:endParaRPr lang="ru-RU" b="0" dirty="0">
              <a:effectLst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A98E35-391E-4E8F-AEFC-77A38DF00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919419"/>
          </a:xfrm>
        </p:spPr>
        <p:txBody>
          <a:bodyPr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это </a:t>
            </a:r>
            <a:r>
              <a:rPr lang="ru-RU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интерпретируемый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командный язык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он определяет 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 и правила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составления команд для </a:t>
            </a:r>
            <a:r>
              <a:rPr lang="ru-RU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операционной системы (ОС)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55CC0E-1442-4C3A-B857-54F015C0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2" y="2759106"/>
            <a:ext cx="4865707" cy="33286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5F696-81BF-4EB2-BAE9-0B24D281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11" y="2759106"/>
            <a:ext cx="5085767" cy="33922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24C3B3B4-B75E-4FB2-975C-D38212DEADB8}"/>
              </a:ext>
            </a:extLst>
          </p:cNvPr>
          <p:cNvSpPr txBox="1">
            <a:spLocks/>
          </p:cNvSpPr>
          <p:nvPr/>
        </p:nvSpPr>
        <p:spPr>
          <a:xfrm>
            <a:off x="2931363" y="6344811"/>
            <a:ext cx="6329275" cy="3141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tx1"/>
                </a:solidFill>
              </a:rPr>
              <a:t>Создание каталога, файлов, перенос в каталог, переход в каталог.</a:t>
            </a:r>
          </a:p>
        </p:txBody>
      </p:sp>
    </p:spTree>
    <p:extLst>
      <p:ext uri="{BB962C8B-B14F-4D97-AF65-F5344CB8AC3E}">
        <p14:creationId xmlns:p14="http://schemas.microsoft.com/office/powerpoint/2010/main" val="143438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C83E56-F19F-40BC-9266-0E5B4AF6EF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3CBB2F-5F2E-471D-B41C-96BB1D1C2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Навигация по файловой системе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554B9C-64E6-40FE-808A-E22B51EC2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2796118"/>
            <a:ext cx="11033760" cy="3381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pwd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отображает 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текущий каталог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, в котором вы находитесь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ls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показывает 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содержимое текущего каталога</a:t>
            </a: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/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ls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показ в длинном формате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685800" lvl="1"/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ls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показ скрытых файлов и каталогов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ru-RU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1" dirty="0" err="1">
                <a:latin typeface="Arial" panose="020B0604020202020204" pitchFamily="34" charset="0"/>
                <a:cs typeface="Arial" panose="020B0604020202020204" pitchFamily="34" charset="0"/>
              </a:rPr>
              <a:t>directory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 используется для перехода в другой каталог, например: 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 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home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documents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cd</a:t>
            </a:r>
            <a:r>
              <a:rPr lang="ru-RU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..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D0AB6DFE-12FF-40C7-B54A-83E4EF77708E}"/>
              </a:ext>
            </a:extLst>
          </p:cNvPr>
          <p:cNvSpPr txBox="1">
            <a:spLocks/>
          </p:cNvSpPr>
          <p:nvPr/>
        </p:nvSpPr>
        <p:spPr>
          <a:xfrm>
            <a:off x="579120" y="1591835"/>
            <a:ext cx="11033760" cy="9268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None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 smtClean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112000"/>
              </a:lnSpc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lang="ru-RU" sz="2500" kern="1200" spc="40" baseline="0" dirty="0">
                <a:solidFill>
                  <a:srgbClr val="455A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Навигация – одна из самых важных вещей, которую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можно выполнить с помощью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E83A15-C551-414C-B3BD-55CF6EBF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86" y="1826985"/>
            <a:ext cx="8936115" cy="32040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228A03C3-7A8F-465B-A0C4-CB580E0AAC7F}"/>
              </a:ext>
            </a:extLst>
          </p:cNvPr>
          <p:cNvSpPr txBox="1">
            <a:spLocks/>
          </p:cNvSpPr>
          <p:nvPr/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DF8C4D2A-AC0B-430E-B654-5350B1AD5607}"/>
              </a:ext>
            </a:extLst>
          </p:cNvPr>
          <p:cNvSpPr txBox="1">
            <a:spLocks/>
          </p:cNvSpPr>
          <p:nvPr/>
        </p:nvSpPr>
        <p:spPr>
          <a:xfrm>
            <a:off x="579120" y="677435"/>
            <a:ext cx="11033760" cy="6463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288D1"/>
                </a:solidFill>
              </a:rPr>
              <a:t>Параллель </a:t>
            </a:r>
            <a:r>
              <a:rPr lang="ru-RU" dirty="0">
                <a:solidFill>
                  <a:srgbClr val="455A64"/>
                </a:solidFill>
              </a:rPr>
              <a:t>интерфейса</a:t>
            </a:r>
            <a:r>
              <a:rPr lang="ru-RU" dirty="0">
                <a:solidFill>
                  <a:srgbClr val="0288D1"/>
                </a:solidFill>
              </a:rPr>
              <a:t> </a:t>
            </a:r>
            <a:r>
              <a:rPr lang="en-US" dirty="0">
                <a:solidFill>
                  <a:srgbClr val="0288D1"/>
                </a:solidFill>
              </a:rPr>
              <a:t>«</a:t>
            </a:r>
            <a:r>
              <a:rPr lang="ru-RU" dirty="0">
                <a:solidFill>
                  <a:srgbClr val="0288D1"/>
                </a:solidFill>
              </a:rPr>
              <a:t>Проводника» с </a:t>
            </a:r>
            <a:r>
              <a:rPr lang="ru-RU" dirty="0">
                <a:solidFill>
                  <a:srgbClr val="455A64"/>
                </a:solidFill>
              </a:rPr>
              <a:t>командами</a:t>
            </a:r>
            <a:r>
              <a:rPr lang="ru-RU" dirty="0">
                <a:solidFill>
                  <a:srgbClr val="0288D1"/>
                </a:solidFill>
              </a:rPr>
              <a:t> </a:t>
            </a:r>
            <a:r>
              <a:rPr lang="en-US" dirty="0">
                <a:solidFill>
                  <a:srgbClr val="0288D1"/>
                </a:solidFill>
              </a:rPr>
              <a:t>Bash</a:t>
            </a:r>
            <a:r>
              <a:rPr lang="ru-RU" dirty="0">
                <a:solidFill>
                  <a:srgbClr val="0288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C83E56-F19F-40BC-9266-0E5B4AF6EF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3CBB2F-5F2E-471D-B41C-96BB1D1C2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Манипулирование </a:t>
            </a:r>
            <a:r>
              <a:rPr lang="ru-RU" dirty="0">
                <a:solidFill>
                  <a:srgbClr val="455A64"/>
                </a:solidFill>
              </a:rPr>
              <a:t>файлами и каталогами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554B9C-64E6-40FE-808A-E22B51EC2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416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en-US" i="1" dirty="0"/>
              <a:t>copy</a:t>
            </a:r>
            <a:r>
              <a:rPr lang="en-US" dirty="0"/>
              <a:t>): </a:t>
            </a:r>
            <a:r>
              <a:rPr lang="ru-RU" dirty="0"/>
              <a:t>может быть использована для копирования файла,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cp file1.txt file2.txt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</a:t>
            </a:r>
            <a:r>
              <a:rPr lang="en-US" dirty="0"/>
              <a:t> (</a:t>
            </a:r>
            <a:r>
              <a:rPr lang="en-US" i="1" dirty="0"/>
              <a:t>move</a:t>
            </a:r>
            <a:r>
              <a:rPr lang="en-US" dirty="0"/>
              <a:t>): </a:t>
            </a:r>
            <a:r>
              <a:rPr lang="ru-RU" dirty="0"/>
              <a:t>может использоваться для перемещения или переименования файла,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door_1.log </a:t>
            </a: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door_logs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/>
              <a:t>и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mv quest323.sh9 quest3.sh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en-US" dirty="0"/>
              <a:t> (</a:t>
            </a:r>
            <a:r>
              <a:rPr lang="en-US" i="1" dirty="0"/>
              <a:t>remove</a:t>
            </a:r>
            <a:r>
              <a:rPr lang="en-US" dirty="0"/>
              <a:t>): </a:t>
            </a:r>
            <a:r>
              <a:rPr lang="ru-RU" dirty="0"/>
              <a:t>удаляет файл безвозвратно (нет корзины),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ai_module_2.sh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–rf</a:t>
            </a:r>
            <a:r>
              <a:rPr lang="en-US" dirty="0">
                <a:highlight>
                  <a:srgbClr val="FDF6E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dirty="0"/>
              <a:t> </a:t>
            </a:r>
            <a:r>
              <a:rPr lang="ru-RU" dirty="0"/>
              <a:t>удаляет каталог и всё его содержимое, например: </a:t>
            </a:r>
            <a:r>
              <a:rPr lang="en-US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rm -rf T01D01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69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5DD83E5-2151-4D30-AF52-8828A460CA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6628" y="6344811"/>
            <a:ext cx="2462489" cy="3554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55A64"/>
                </a:solidFill>
                <a:latin typeface="Lato" panose="020F0502020204030203" pitchFamily="34" charset="0"/>
              </a:rPr>
              <a:t>Shell / Bash</a:t>
            </a:r>
            <a:endParaRPr lang="ru-RU" sz="1800" dirty="0">
              <a:solidFill>
                <a:srgbClr val="455A64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3CAD86-E6DF-4831-94F0-1877FB680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>
                <a:solidFill>
                  <a:srgbClr val="455A64"/>
                </a:solidFill>
              </a:rPr>
              <a:t>файлов и каталогов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7AA63-8013-4EFA-8DDB-9F4620DD8C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" y="1591835"/>
            <a:ext cx="11033760" cy="40433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mkdir</a:t>
            </a:r>
            <a:r>
              <a:rPr lang="en-US" dirty="0"/>
              <a:t> (make directory) — </a:t>
            </a:r>
            <a:r>
              <a:rPr lang="ru-RU" i="1" dirty="0"/>
              <a:t>создаёт директорию</a:t>
            </a:r>
            <a:r>
              <a:rPr lang="ru-RU" dirty="0"/>
              <a:t>, например: </a:t>
            </a:r>
          </a:p>
          <a:p>
            <a:pPr marL="685800" lvl="1"/>
            <a:r>
              <a:rPr lang="en-US" u="dotted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 dir1: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директория;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mkdir dir1 dir2 dir3: </a:t>
            </a: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несколько директорий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mkdir -p images/2012/July/Antarctica: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создать путь директорий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dotted" dirty="0">
                <a:highlight>
                  <a:srgbClr val="DDD6C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en-US" dirty="0"/>
              <a:t> — </a:t>
            </a:r>
            <a:r>
              <a:rPr lang="ru-RU" dirty="0"/>
              <a:t>может использоваться для </a:t>
            </a:r>
            <a:r>
              <a:rPr lang="ru-RU" i="1" dirty="0"/>
              <a:t>создания файла</a:t>
            </a:r>
            <a:r>
              <a:rPr lang="ru-RU" dirty="0"/>
              <a:t>: 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touch file1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файл.</a:t>
            </a:r>
          </a:p>
          <a:p>
            <a:pPr marL="685800" lvl="1"/>
            <a:r>
              <a:rPr lang="en-US" u="dotted" dirty="0">
                <a:latin typeface="Arial" panose="020B0604020202020204" pitchFamily="34" charset="0"/>
                <a:cs typeface="Arial" panose="020B0604020202020204" pitchFamily="34" charset="0"/>
              </a:rPr>
              <a:t>touch file1 file2 file3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несколько файлов.</a:t>
            </a:r>
          </a:p>
        </p:txBody>
      </p:sp>
    </p:spTree>
    <p:extLst>
      <p:ext uri="{BB962C8B-B14F-4D97-AF65-F5344CB8AC3E}">
        <p14:creationId xmlns:p14="http://schemas.microsoft.com/office/powerpoint/2010/main" val="127306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1047</Words>
  <Application>Microsoft Office PowerPoint</Application>
  <PresentationFormat>Широкоэкранный</PresentationFormat>
  <Paragraphs>125</Paragraphs>
  <Slides>29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Lato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2024-01-16T06:59:54Z</dcterms:created>
  <dcterms:modified xsi:type="dcterms:W3CDTF">2024-02-27T15:29:05Z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